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ebas Neue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lear Sans Regular" panose="020B0604020202020204" charset="0"/>
      <p:regular r:id="rId14"/>
    </p:embeddedFont>
    <p:embeddedFont>
      <p:font typeface="Clear Sans Regular Bold" panose="020B0604020202020204" charset="0"/>
      <p:regular r:id="rId15"/>
    </p:embeddedFont>
    <p:embeddedFont>
      <p:font typeface="HK Grotesk Bold" panose="020B0604020202020204" charset="0"/>
      <p:regular r:id="rId16"/>
    </p:embeddedFont>
    <p:embeddedFont>
      <p:font typeface="HK Grotesk Light" panose="020B0604020202020204" charset="0"/>
      <p:regular r:id="rId17"/>
    </p:embeddedFont>
    <p:embeddedFont>
      <p:font typeface="Lovelo" panose="020B0604020202020204" charset="0"/>
      <p:regular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Robot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11179-AEDA-47E3-A019-0C3CE2761B49}" v="10" dt="2021-09-26T02:27:41.129"/>
    <p1510:client id="{F930C915-85CF-49B3-81D7-DEAAFE46783B}" v="1" dt="2021-09-26T02:18:15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8" autoAdjust="0"/>
    <p:restoredTop sz="94622" autoAdjust="0"/>
  </p:normalViewPr>
  <p:slideViewPr>
    <p:cSldViewPr>
      <p:cViewPr varScale="1">
        <p:scale>
          <a:sx n="47" d="100"/>
          <a:sy n="47" d="100"/>
        </p:scale>
        <p:origin x="-1170" y="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13b7a633c3bfe3615a1792a8d9d349a6d1ad53acd766d99b54130a5db08e6cd::" providerId="AD" clId="Web-{F930C915-85CF-49B3-81D7-DEAAFE46783B}"/>
    <pc:docChg chg="modSld">
      <pc:chgData name="Guest User" userId="S::urn:spo:anon#513b7a633c3bfe3615a1792a8d9d349a6d1ad53acd766d99b54130a5db08e6cd::" providerId="AD" clId="Web-{F930C915-85CF-49B3-81D7-DEAAFE46783B}" dt="2021-09-26T02:18:15.345" v="0" actId="1076"/>
      <pc:docMkLst>
        <pc:docMk/>
      </pc:docMkLst>
      <pc:sldChg chg="modSp">
        <pc:chgData name="Guest User" userId="S::urn:spo:anon#513b7a633c3bfe3615a1792a8d9d349a6d1ad53acd766d99b54130a5db08e6cd::" providerId="AD" clId="Web-{F930C915-85CF-49B3-81D7-DEAAFE46783B}" dt="2021-09-26T02:18:15.345" v="0" actId="1076"/>
        <pc:sldMkLst>
          <pc:docMk/>
          <pc:sldMk cId="0" sldId="257"/>
        </pc:sldMkLst>
        <pc:spChg chg="mod">
          <ac:chgData name="Guest User" userId="S::urn:spo:anon#513b7a633c3bfe3615a1792a8d9d349a6d1ad53acd766d99b54130a5db08e6cd::" providerId="AD" clId="Web-{F930C915-85CF-49B3-81D7-DEAAFE46783B}" dt="2021-09-26T02:18:15.345" v="0" actId="1076"/>
          <ac:spMkLst>
            <pc:docMk/>
            <pc:sldMk cId="0" sldId="257"/>
            <ac:spMk id="15" creationId="{00000000-0000-0000-0000-000000000000}"/>
          </ac:spMkLst>
        </pc:spChg>
      </pc:sldChg>
    </pc:docChg>
  </pc:docChgLst>
  <pc:docChgLst>
    <pc:chgData name="Morgan, Lorena Joyce" userId="dbe5ed84-a58e-426c-be70-78aaaddc5aca" providerId="ADAL" clId="{8CF11179-AEDA-47E3-A019-0C3CE2761B49}"/>
    <pc:docChg chg="custSel modSld">
      <pc:chgData name="Morgan, Lorena Joyce" userId="dbe5ed84-a58e-426c-be70-78aaaddc5aca" providerId="ADAL" clId="{8CF11179-AEDA-47E3-A019-0C3CE2761B49}" dt="2021-09-26T02:27:41.129" v="87" actId="14100"/>
      <pc:docMkLst>
        <pc:docMk/>
      </pc:docMkLst>
      <pc:sldChg chg="modSp mod">
        <pc:chgData name="Morgan, Lorena Joyce" userId="dbe5ed84-a58e-426c-be70-78aaaddc5aca" providerId="ADAL" clId="{8CF11179-AEDA-47E3-A019-0C3CE2761B49}" dt="2021-09-26T02:15:56.478" v="32" actId="732"/>
        <pc:sldMkLst>
          <pc:docMk/>
          <pc:sldMk cId="0" sldId="257"/>
        </pc:sldMkLst>
        <pc:spChg chg="mod">
          <ac:chgData name="Morgan, Lorena Joyce" userId="dbe5ed84-a58e-426c-be70-78aaaddc5aca" providerId="ADAL" clId="{8CF11179-AEDA-47E3-A019-0C3CE2761B49}" dt="2021-09-26T02:15:45.034" v="30" actId="1076"/>
          <ac:spMkLst>
            <pc:docMk/>
            <pc:sldMk cId="0" sldId="257"/>
            <ac:spMk id="14" creationId="{00000000-0000-0000-0000-000000000000}"/>
          </ac:spMkLst>
        </pc:spChg>
        <pc:picChg chg="mod modCrop">
          <ac:chgData name="Morgan, Lorena Joyce" userId="dbe5ed84-a58e-426c-be70-78aaaddc5aca" providerId="ADAL" clId="{8CF11179-AEDA-47E3-A019-0C3CE2761B49}" dt="2021-09-26T02:15:56.478" v="32" actId="732"/>
          <ac:picMkLst>
            <pc:docMk/>
            <pc:sldMk cId="0" sldId="257"/>
            <ac:picMk id="18" creationId="{00000000-0000-0000-0000-000000000000}"/>
          </ac:picMkLst>
        </pc:picChg>
      </pc:sldChg>
      <pc:sldChg chg="modSp mod">
        <pc:chgData name="Morgan, Lorena Joyce" userId="dbe5ed84-a58e-426c-be70-78aaaddc5aca" providerId="ADAL" clId="{8CF11179-AEDA-47E3-A019-0C3CE2761B49}" dt="2021-09-26T02:12:36.777" v="28" actId="207"/>
        <pc:sldMkLst>
          <pc:docMk/>
          <pc:sldMk cId="0" sldId="258"/>
        </pc:sldMkLst>
        <pc:spChg chg="mod">
          <ac:chgData name="Morgan, Lorena Joyce" userId="dbe5ed84-a58e-426c-be70-78aaaddc5aca" providerId="ADAL" clId="{8CF11179-AEDA-47E3-A019-0C3CE2761B49}" dt="2021-09-26T02:12:28.221" v="25" actId="20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36.777" v="28" actId="20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23.463" v="24" actId="20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30.737" v="26" actId="20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33.689" v="27" actId="207"/>
          <ac:spMkLst>
            <pc:docMk/>
            <pc:sldMk cId="0" sldId="258"/>
            <ac:spMk id="17" creationId="{00000000-0000-0000-0000-000000000000}"/>
          </ac:spMkLst>
        </pc:spChg>
      </pc:sldChg>
      <pc:sldChg chg="modSp mod">
        <pc:chgData name="Morgan, Lorena Joyce" userId="dbe5ed84-a58e-426c-be70-78aaaddc5aca" providerId="ADAL" clId="{8CF11179-AEDA-47E3-A019-0C3CE2761B49}" dt="2021-09-26T02:16:24.067" v="38" actId="1076"/>
        <pc:sldMkLst>
          <pc:docMk/>
          <pc:sldMk cId="0" sldId="260"/>
        </pc:sldMkLst>
        <pc:spChg chg="mod">
          <ac:chgData name="Morgan, Lorena Joyce" userId="dbe5ed84-a58e-426c-be70-78aaaddc5aca" providerId="ADAL" clId="{8CF11179-AEDA-47E3-A019-0C3CE2761B49}" dt="2021-09-26T02:16:19.391" v="36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22.010" v="37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24.067" v="38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1:51.739" v="20" actId="141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11.255" v="23" actId="2711"/>
          <ac:spMkLst>
            <pc:docMk/>
            <pc:sldMk cId="0" sldId="260"/>
            <ac:spMk id="23" creationId="{00000000-0000-0000-0000-000000000000}"/>
          </ac:spMkLst>
        </pc:spChg>
      </pc:sldChg>
      <pc:sldChg chg="addSp delSp modSp mod">
        <pc:chgData name="Morgan, Lorena Joyce" userId="dbe5ed84-a58e-426c-be70-78aaaddc5aca" providerId="ADAL" clId="{8CF11179-AEDA-47E3-A019-0C3CE2761B49}" dt="2021-09-26T02:27:41.129" v="87" actId="14100"/>
        <pc:sldMkLst>
          <pc:docMk/>
          <pc:sldMk cId="0" sldId="261"/>
        </pc:sldMkLst>
        <pc:spChg chg="mod">
          <ac:chgData name="Morgan, Lorena Joyce" userId="dbe5ed84-a58e-426c-be70-78aaaddc5aca" providerId="ADAL" clId="{8CF11179-AEDA-47E3-A019-0C3CE2761B49}" dt="2021-09-26T02:16:49.340" v="48" actId="1035"/>
          <ac:spMkLst>
            <pc:docMk/>
            <pc:sldMk cId="0" sldId="261"/>
            <ac:spMk id="7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7:27.964" v="77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39.249" v="40" actId="1035"/>
          <ac:spMkLst>
            <pc:docMk/>
            <pc:sldMk cId="0" sldId="261"/>
            <ac:spMk id="34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40.754" v="41" actId="1035"/>
          <ac:spMkLst>
            <pc:docMk/>
            <pc:sldMk cId="0" sldId="261"/>
            <ac:spMk id="35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42.612" v="43" actId="1035"/>
          <ac:spMkLst>
            <pc:docMk/>
            <pc:sldMk cId="0" sldId="261"/>
            <ac:spMk id="36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7:16.374" v="74" actId="1036"/>
          <ac:spMkLst>
            <pc:docMk/>
            <pc:sldMk cId="0" sldId="261"/>
            <ac:spMk id="42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44.084" v="44" actId="1035"/>
          <ac:spMkLst>
            <pc:docMk/>
            <pc:sldMk cId="0" sldId="261"/>
            <ac:spMk id="44" creationId="{00000000-0000-0000-0000-000000000000}"/>
          </ac:spMkLst>
        </pc:spChg>
        <pc:grpChg chg="mod">
          <ac:chgData name="Morgan, Lorena Joyce" userId="dbe5ed84-a58e-426c-be70-78aaaddc5aca" providerId="ADAL" clId="{8CF11179-AEDA-47E3-A019-0C3CE2761B49}" dt="2021-09-26T02:17:23.853" v="76" actId="1076"/>
          <ac:grpSpMkLst>
            <pc:docMk/>
            <pc:sldMk cId="0" sldId="261"/>
            <ac:grpSpMk id="6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02:17:20.745" v="75" actId="1076"/>
          <ac:grpSpMkLst>
            <pc:docMk/>
            <pc:sldMk cId="0" sldId="261"/>
            <ac:grpSpMk id="37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02:17:08.314" v="66" actId="1036"/>
          <ac:grpSpMkLst>
            <pc:docMk/>
            <pc:sldMk cId="0" sldId="261"/>
            <ac:grpSpMk id="39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02:17:07.118" v="64" actId="1035"/>
          <ac:grpSpMkLst>
            <pc:docMk/>
            <pc:sldMk cId="0" sldId="261"/>
            <ac:grpSpMk id="41" creationId="{00000000-0000-0000-0000-000000000000}"/>
          </ac:grpSpMkLst>
        </pc:grpChg>
        <pc:picChg chg="del">
          <ac:chgData name="Morgan, Lorena Joyce" userId="dbe5ed84-a58e-426c-be70-78aaaddc5aca" providerId="ADAL" clId="{8CF11179-AEDA-47E3-A019-0C3CE2761B49}" dt="2021-09-26T02:26:29.927" v="78" actId="478"/>
          <ac:picMkLst>
            <pc:docMk/>
            <pc:sldMk cId="0" sldId="261"/>
            <ac:picMk id="5" creationId="{00000000-0000-0000-0000-000000000000}"/>
          </ac:picMkLst>
        </pc:picChg>
        <pc:picChg chg="add mod">
          <ac:chgData name="Morgan, Lorena Joyce" userId="dbe5ed84-a58e-426c-be70-78aaaddc5aca" providerId="ADAL" clId="{8CF11179-AEDA-47E3-A019-0C3CE2761B49}" dt="2021-09-26T02:27:41.129" v="87" actId="14100"/>
          <ac:picMkLst>
            <pc:docMk/>
            <pc:sldMk cId="0" sldId="261"/>
            <ac:picMk id="1026" creationId="{5DFBD959-0F7F-4C55-8308-A0D0C13837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6189" y="-144637"/>
            <a:ext cx="10786223" cy="10576274"/>
            <a:chOff x="0" y="0"/>
            <a:chExt cx="14381630" cy="141016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7042815"/>
              <a:ext cx="12363028" cy="70588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4026"/>
            <a:stretch>
              <a:fillRect/>
            </a:stretch>
          </p:blipFill>
          <p:spPr>
            <a:xfrm>
              <a:off x="2018602" y="0"/>
              <a:ext cx="12363028" cy="7058883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 rot="-10800000">
            <a:off x="590105" y="3181776"/>
            <a:ext cx="11856643" cy="0"/>
          </a:xfrm>
          <a:prstGeom prst="line">
            <a:avLst/>
          </a:prstGeom>
          <a:ln w="28575" cap="rnd">
            <a:solidFill>
              <a:srgbClr val="58277D">
                <a:alpha val="76863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96926" y="5749785"/>
            <a:ext cx="3303696" cy="2860852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t="-4465" b="-446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47692" y="3859682"/>
            <a:ext cx="3302882" cy="286014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t="-7625" b="-762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225348" y="5606930"/>
            <a:ext cx="3295246" cy="2853535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t="-7699" b="-7699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215545" y="3859682"/>
            <a:ext cx="3302882" cy="2860147"/>
            <a:chOff x="0" y="0"/>
            <a:chExt cx="4282440" cy="3708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t="-22247" b="-22247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95176" y="0"/>
            <a:ext cx="5492824" cy="1028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31843" y="0"/>
            <a:ext cx="10573168" cy="278241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47780" y="8877757"/>
            <a:ext cx="32019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8277D"/>
                </a:solidFill>
                <a:latin typeface="Lovelo"/>
              </a:rPr>
              <a:t>Lorena Morgan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85127" y="6799668"/>
            <a:ext cx="206583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8277D"/>
                </a:solidFill>
                <a:latin typeface="Lovelo"/>
              </a:rPr>
              <a:t>Tori Davis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27887" y="6747947"/>
            <a:ext cx="280838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58277D"/>
                </a:solidFill>
                <a:latin typeface="Lovelo"/>
              </a:rPr>
              <a:t>Arrisa Morris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56748" y="8734425"/>
            <a:ext cx="32324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8277D"/>
                </a:solidFill>
                <a:latin typeface="Lovelo"/>
              </a:rPr>
              <a:t>Andy Charlorin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614892"/>
            <a:ext cx="9408677" cy="1594135"/>
            <a:chOff x="0" y="0"/>
            <a:chExt cx="12544902" cy="2125513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Preeclampsia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81555" y="2114554"/>
            <a:ext cx="4927278" cy="80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sng">
                <a:solidFill>
                  <a:srgbClr val="58277D"/>
                </a:solidFill>
                <a:latin typeface="HK Grotesk Bold"/>
              </a:rPr>
              <a:t>In Black Women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161" y="2114554"/>
            <a:ext cx="3339778" cy="80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sng">
                <a:solidFill>
                  <a:srgbClr val="58277D"/>
                </a:solidFill>
                <a:latin typeface="HK Grotesk Bold"/>
              </a:rPr>
              <a:t>Vision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74244" y="3379505"/>
            <a:ext cx="5223611" cy="546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K Grotesk Bold"/>
              </a:rPr>
              <a:t>We hope that with the use of MotherBear...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K Grotesk Light"/>
              </a:rPr>
              <a:t>The rates of preeclampsia and eclampsia will be lowered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HK Grotesk Light"/>
              </a:rPr>
              <a:t>Goal: percentage drop to around 5%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K Grotesk Light"/>
              </a:rPr>
              <a:t>Preeclampsia is no longer in the top 5 leading causes of pregnancy-related death among Black women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2" name="AutoShape 12"/>
          <p:cNvSpPr/>
          <p:nvPr/>
        </p:nvSpPr>
        <p:spPr>
          <a:xfrm rot="5400000">
            <a:off x="2802345" y="6677127"/>
            <a:ext cx="6185143" cy="0"/>
          </a:xfrm>
          <a:prstGeom prst="line">
            <a:avLst/>
          </a:prstGeom>
          <a:ln w="19050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9194678" y="6677127"/>
            <a:ext cx="6185143" cy="0"/>
          </a:xfrm>
          <a:prstGeom prst="line">
            <a:avLst/>
          </a:prstGeom>
          <a:ln w="19050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635338" y="2019225"/>
            <a:ext cx="2665136" cy="897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u="sng" dirty="0">
                <a:solidFill>
                  <a:srgbClr val="58277D"/>
                </a:solidFill>
                <a:latin typeface="HK Grotesk Bold"/>
              </a:rPr>
              <a:t>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6990" y="3379505"/>
            <a:ext cx="5228167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HK Grotesk Bold"/>
              </a:rPr>
              <a:t>Preeclampsia is a pregnancy complication characterized by: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high blood pressure after the 20th week of pregnancy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Signs of damage to organ systems</a:t>
            </a:r>
          </a:p>
          <a:p>
            <a:pPr marL="1209045" lvl="2" indent="-403015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most often the liver and kidneys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31111" y="2944317"/>
            <a:ext cx="5228167" cy="642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endParaRPr/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Maternal Mortality Report (Georgia): responsible for 13% of pregnancy-related deaths among Black women as 3rd leading cause of death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Accounts for 9% of pregnancy-related deaths among those less than 25 years old and 21% of pregnancy-related deaths among those 35 years old and older.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00" y="10029191"/>
            <a:ext cx="12774244" cy="3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Open Sans Light"/>
              </a:rPr>
              <a:t>Maternal mortality. Georgia Department of Public Health. (n.d.). Retrieved September 25, 2021, from https://dph.georgia.gov/maternal-mortality. </a:t>
            </a:r>
          </a:p>
          <a:p>
            <a:pPr>
              <a:lnSpc>
                <a:spcPts val="1540"/>
              </a:lnSpc>
            </a:pPr>
            <a:endParaRPr lang="en-US" sz="1100">
              <a:solidFill>
                <a:srgbClr val="000000"/>
              </a:solidFill>
              <a:latin typeface="Open Sans Light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248" r="10356"/>
          <a:stretch/>
        </p:blipFill>
        <p:spPr>
          <a:xfrm>
            <a:off x="11559278" y="0"/>
            <a:ext cx="6728722" cy="1737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89" y="1865738"/>
            <a:ext cx="111322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26" r="126"/>
          <a:stretch>
            <a:fillRect/>
          </a:stretch>
        </p:blipFill>
        <p:spPr>
          <a:xfrm>
            <a:off x="9745014" y="-78317"/>
            <a:ext cx="3959126" cy="7874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632" b="632"/>
          <a:stretch>
            <a:fillRect/>
          </a:stretch>
        </p:blipFill>
        <p:spPr>
          <a:xfrm>
            <a:off x="14059702" y="0"/>
            <a:ext cx="4015876" cy="77490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3889" y="1834144"/>
            <a:ext cx="9429305" cy="618373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614892"/>
            <a:ext cx="9408677" cy="1594135"/>
            <a:chOff x="0" y="0"/>
            <a:chExt cx="12544902" cy="212551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prototype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488569" y="7726255"/>
            <a:ext cx="2588522" cy="45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dirty="0">
                <a:latin typeface="Clear Sans Regular Bold"/>
              </a:rPr>
              <a:t>Provider 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32589" y="7764433"/>
            <a:ext cx="2588522" cy="45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dirty="0">
                <a:latin typeface="Clear Sans Regular Bold"/>
              </a:rPr>
              <a:t>Resources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2800" y="8137901"/>
            <a:ext cx="9425063" cy="167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2"/>
              </a:lnSpc>
            </a:pPr>
            <a:r>
              <a:rPr lang="en-US" sz="2701" dirty="0">
                <a:latin typeface="Clear Sans Regular Bold"/>
              </a:rPr>
              <a:t>Website with a smartphone app companion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Clear Sans Regular"/>
              </a:rPr>
              <a:t>Improve accessibility to those without a smartphone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Clear Sans Regular"/>
              </a:rPr>
              <a:t>Subscribe to SMS message services (reminders, education, recipes)</a:t>
            </a:r>
          </a:p>
          <a:p>
            <a:pPr marL="993857" lvl="2" indent="-331286">
              <a:lnSpc>
                <a:spcPts val="3222"/>
              </a:lnSpc>
              <a:buFont typeface="Arial"/>
              <a:buChar char="⚬"/>
            </a:pPr>
            <a:r>
              <a:rPr lang="en-US" sz="2301" dirty="0">
                <a:latin typeface="Clear Sans Regular"/>
              </a:rPr>
              <a:t>97% of Americans own a cellphone of some kind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55611" y="8209799"/>
            <a:ext cx="3414131" cy="161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Clear Sans Regular"/>
              </a:rPr>
              <a:t>Geofencing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Clear Sans Regular"/>
              </a:rPr>
              <a:t>Easy access to make appointments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Clear Sans Regular"/>
              </a:rPr>
              <a:t>Reviews by users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78752" y="8217085"/>
            <a:ext cx="4322300" cy="161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Clear Sans Regular"/>
              </a:rPr>
              <a:t>Education - symptoms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 err="1">
                <a:latin typeface="Clear Sans Regular"/>
              </a:rPr>
              <a:t>Preeclamspia</a:t>
            </a:r>
            <a:r>
              <a:rPr lang="en-US" sz="2301" dirty="0">
                <a:latin typeface="Clear Sans Regular"/>
              </a:rPr>
              <a:t> Foundation</a:t>
            </a:r>
          </a:p>
          <a:p>
            <a:pPr marL="993857" lvl="2" indent="-331286">
              <a:lnSpc>
                <a:spcPts val="3222"/>
              </a:lnSpc>
              <a:buFont typeface="Arial"/>
              <a:buChar char="⚬"/>
            </a:pPr>
            <a:r>
              <a:rPr lang="en-US" sz="2301" dirty="0">
                <a:latin typeface="Clear Sans Regular"/>
              </a:rPr>
              <a:t>Free BP Cuff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Clear Sans Regular"/>
              </a:rPr>
              <a:t>WIC/SNAP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200" y="10067291"/>
            <a:ext cx="12774244" cy="18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Open Sans Light"/>
              </a:rPr>
              <a:t>Demographics of mobile device ownership and adoption in the United States. Pew Research Center. (2021). Retrieved September 25, 2021, from https://www.pewresearch.org/internet/fact-sheet/mobile/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89" y="1865738"/>
            <a:ext cx="111322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0" y="614892"/>
            <a:ext cx="9408677" cy="1594135"/>
            <a:chOff x="0" y="0"/>
            <a:chExt cx="12544902" cy="2125513"/>
          </a:xfrm>
        </p:grpSpPr>
        <p:sp>
          <p:nvSpPr>
            <p:cNvPr id="8" name="TextBox 8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prototype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4462" y="2084813"/>
            <a:ext cx="1601125" cy="1007335"/>
            <a:chOff x="0" y="0"/>
            <a:chExt cx="1946887" cy="1224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55602" y="2233168"/>
            <a:ext cx="1562578" cy="958416"/>
            <a:chOff x="0" y="0"/>
            <a:chExt cx="13879423" cy="85130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33987" y="6429958"/>
            <a:ext cx="1601125" cy="1007335"/>
            <a:chOff x="0" y="0"/>
            <a:chExt cx="1946887" cy="12248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65127" y="6578313"/>
            <a:ext cx="1562578" cy="958416"/>
            <a:chOff x="0" y="0"/>
            <a:chExt cx="13879423" cy="85130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65406">
            <a:off x="722973" y="3602387"/>
            <a:ext cx="1233401" cy="187914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511" y="8191498"/>
            <a:ext cx="1767809" cy="1636027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665087" y="2252218"/>
            <a:ext cx="1460500" cy="1594135"/>
            <a:chOff x="0" y="0"/>
            <a:chExt cx="1947333" cy="212551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1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4612" y="6597363"/>
            <a:ext cx="1460500" cy="1594135"/>
            <a:chOff x="0" y="0"/>
            <a:chExt cx="1947333" cy="212551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77512" y="2091408"/>
            <a:ext cx="7680239" cy="401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HK Grotesk Bold Bold"/>
              </a:rPr>
              <a:t>My Health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Track BP (manually/Bluetooth)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Access to EHR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Improve communication with providers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Doctor's notes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Chat function/telehealth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Provider can track health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21467" y="6430716"/>
            <a:ext cx="9009453" cy="345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HK Grotesk Bold Bold"/>
              </a:rPr>
              <a:t>Nutrition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Provide recipes that provide essential nutrients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Users can save and upload recipes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Promote healthy eating habits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Decrease morbidity of hypertension, obesity, etc.</a:t>
            </a:r>
          </a:p>
        </p:txBody>
      </p:sp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DDD0F3-93E9-42A4-8252-2237348C8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944" y="166509"/>
            <a:ext cx="4863682" cy="9607485"/>
          </a:xfrm>
          <a:prstGeom prst="rect">
            <a:avLst/>
          </a:prstGeom>
        </p:spPr>
      </p:pic>
      <p:pic>
        <p:nvPicPr>
          <p:cNvPr id="31" name="Picture 30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CE245FD-91A2-4503-AD17-B61E37969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578" y="218019"/>
            <a:ext cx="4960413" cy="9850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889" y="2818670"/>
            <a:ext cx="5748056" cy="2350925"/>
            <a:chOff x="0" y="0"/>
            <a:chExt cx="12535587" cy="51269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35587" cy="5126990"/>
            </a:xfrm>
            <a:custGeom>
              <a:avLst/>
              <a:gdLst/>
              <a:ahLst/>
              <a:cxnLst/>
              <a:rect l="l" t="t" r="r" b="b"/>
              <a:pathLst>
                <a:path w="12535587" h="5126990">
                  <a:moveTo>
                    <a:pt x="9713647" y="0"/>
                  </a:moveTo>
                  <a:lnTo>
                    <a:pt x="9001298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9001299" y="5126990"/>
                  </a:lnTo>
                  <a:lnTo>
                    <a:pt x="9713647" y="5126990"/>
                  </a:lnTo>
                  <a:lnTo>
                    <a:pt x="12535587" y="2564130"/>
                  </a:lnTo>
                  <a:lnTo>
                    <a:pt x="9713647" y="0"/>
                  </a:lnTo>
                  <a:close/>
                </a:path>
              </a:pathLst>
            </a:custGeom>
            <a:solidFill>
              <a:srgbClr val="58277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581527" y="2818670"/>
            <a:ext cx="5748056" cy="2350925"/>
            <a:chOff x="0" y="0"/>
            <a:chExt cx="12535587" cy="51269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35587" cy="5126990"/>
            </a:xfrm>
            <a:custGeom>
              <a:avLst/>
              <a:gdLst/>
              <a:ahLst/>
              <a:cxnLst/>
              <a:rect l="l" t="t" r="r" b="b"/>
              <a:pathLst>
                <a:path w="12535587" h="5126990">
                  <a:moveTo>
                    <a:pt x="9713647" y="0"/>
                  </a:moveTo>
                  <a:lnTo>
                    <a:pt x="9001298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9001299" y="5126990"/>
                  </a:lnTo>
                  <a:lnTo>
                    <a:pt x="9713647" y="5126990"/>
                  </a:lnTo>
                  <a:lnTo>
                    <a:pt x="12535587" y="2564130"/>
                  </a:lnTo>
                  <a:lnTo>
                    <a:pt x="9713647" y="0"/>
                  </a:lnTo>
                  <a:close/>
                </a:path>
              </a:pathLst>
            </a:custGeom>
            <a:solidFill>
              <a:srgbClr val="58277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539944" y="2818670"/>
            <a:ext cx="5748056" cy="2350925"/>
            <a:chOff x="0" y="0"/>
            <a:chExt cx="12535587" cy="5126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35587" cy="5126990"/>
            </a:xfrm>
            <a:custGeom>
              <a:avLst/>
              <a:gdLst/>
              <a:ahLst/>
              <a:cxnLst/>
              <a:rect l="l" t="t" r="r" b="b"/>
              <a:pathLst>
                <a:path w="12535587" h="5126990">
                  <a:moveTo>
                    <a:pt x="9713647" y="0"/>
                  </a:moveTo>
                  <a:lnTo>
                    <a:pt x="9001298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9001299" y="5126990"/>
                  </a:lnTo>
                  <a:lnTo>
                    <a:pt x="9713647" y="5126990"/>
                  </a:lnTo>
                  <a:lnTo>
                    <a:pt x="12535587" y="2564130"/>
                  </a:lnTo>
                  <a:lnTo>
                    <a:pt x="9713647" y="0"/>
                  </a:lnTo>
                  <a:close/>
                </a:path>
              </a:pathLst>
            </a:custGeom>
            <a:solidFill>
              <a:srgbClr val="58277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3889" y="2799620"/>
            <a:ext cx="111322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342209" y="3485498"/>
            <a:ext cx="2427415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Bebas Neue"/>
              </a:rPr>
              <a:t>Month 1-3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5964" y="3485498"/>
            <a:ext cx="2318365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DFAFD"/>
                </a:solidFill>
                <a:latin typeface="Bebas Neue"/>
              </a:rPr>
              <a:t>Month 4-6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78000" y="3485498"/>
            <a:ext cx="2230578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DFAFD"/>
                </a:solidFill>
                <a:latin typeface="Bebas Neue"/>
              </a:rPr>
              <a:t>Month 7-9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889" y="5601551"/>
            <a:ext cx="5740012" cy="281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Grotesk Bold Bold"/>
              </a:rPr>
              <a:t>Development Phase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Partner with app developers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Integrate other apps (maps, calendar, apple health)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50372" y="5601551"/>
            <a:ext cx="6241629" cy="3441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HK Grotesk Bold Bold"/>
              </a:rPr>
              <a:t>Funding Phase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Funding opportunities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Partner with medical providers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EHR systems within GA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Partner organizations (WIC, SNAP)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0" y="630042"/>
            <a:ext cx="9408677" cy="1594135"/>
            <a:chOff x="0" y="0"/>
            <a:chExt cx="12544902" cy="212551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Implementation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7516">
            <a:off x="10202464" y="88214"/>
            <a:ext cx="1860163" cy="243014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026"/>
          <a:stretch>
            <a:fillRect/>
          </a:stretch>
        </p:blipFill>
        <p:spPr>
          <a:xfrm>
            <a:off x="12539944" y="-2354953"/>
            <a:ext cx="7506044" cy="428570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1" y="5601551"/>
            <a:ext cx="6096000" cy="401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HK Grotesk Bold Bold"/>
              </a:rPr>
              <a:t>Pilot Phase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 panose="020B0604020202020204" charset="0"/>
              </a:rPr>
              <a:t>3 Peri-Urban communities in GA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Majority African American Populations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Test and obtain feedback/data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Scale project accordingly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6189" y="-144637"/>
            <a:ext cx="10786223" cy="10576274"/>
            <a:chOff x="0" y="0"/>
            <a:chExt cx="14381630" cy="141016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7042815"/>
              <a:ext cx="12363028" cy="70588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4026"/>
            <a:stretch>
              <a:fillRect/>
            </a:stretch>
          </p:blipFill>
          <p:spPr>
            <a:xfrm>
              <a:off x="2018602" y="0"/>
              <a:ext cx="12363028" cy="705888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37776" y="6234668"/>
            <a:ext cx="1601125" cy="1007335"/>
            <a:chOff x="0" y="-185310"/>
            <a:chExt cx="1946887" cy="1224868"/>
          </a:xfrm>
        </p:grpSpPr>
        <p:sp>
          <p:nvSpPr>
            <p:cNvPr id="7" name="Freeform 7"/>
            <p:cNvSpPr/>
            <p:nvPr/>
          </p:nvSpPr>
          <p:spPr>
            <a:xfrm>
              <a:off x="0" y="-18531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48596" y="6390380"/>
            <a:ext cx="1562578" cy="958416"/>
            <a:chOff x="0" y="0"/>
            <a:chExt cx="13879423" cy="85130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34065" y="6455614"/>
            <a:ext cx="1484516" cy="1547951"/>
            <a:chOff x="-32021" y="61578"/>
            <a:chExt cx="1979354" cy="2063935"/>
          </a:xfrm>
        </p:grpSpPr>
        <p:sp>
          <p:nvSpPr>
            <p:cNvPr id="11" name="TextBox 11"/>
            <p:cNvSpPr txBox="1"/>
            <p:nvPr/>
          </p:nvSpPr>
          <p:spPr>
            <a:xfrm>
              <a:off x="-32021" y="61578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>
                  <a:solidFill>
                    <a:srgbClr val="58277D"/>
                  </a:solidFill>
                  <a:latin typeface="Lovelo Bold"/>
                </a:rPr>
                <a:t>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3753" y="3947617"/>
            <a:ext cx="1601125" cy="1007335"/>
            <a:chOff x="0" y="0"/>
            <a:chExt cx="1946887" cy="12248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94893" y="4095972"/>
            <a:ext cx="1562578" cy="958416"/>
            <a:chOff x="0" y="0"/>
            <a:chExt cx="13879423" cy="85130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04378" y="4115022"/>
            <a:ext cx="1460500" cy="1594135"/>
            <a:chOff x="0" y="0"/>
            <a:chExt cx="1947333" cy="212551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3753" y="2224177"/>
            <a:ext cx="1601125" cy="1007335"/>
            <a:chOff x="0" y="0"/>
            <a:chExt cx="1946887" cy="12248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94893" y="2372532"/>
            <a:ext cx="1562578" cy="958416"/>
            <a:chOff x="0" y="0"/>
            <a:chExt cx="13879423" cy="851302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04378" y="2391582"/>
            <a:ext cx="1460500" cy="1594135"/>
            <a:chOff x="0" y="0"/>
            <a:chExt cx="1947333" cy="212551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1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318558" y="376767"/>
            <a:ext cx="9870017" cy="1361017"/>
            <a:chOff x="0" y="0"/>
            <a:chExt cx="13879423" cy="19138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0" y="630042"/>
            <a:ext cx="9408677" cy="1594135"/>
            <a:chOff x="0" y="0"/>
            <a:chExt cx="12544902" cy="2125513"/>
          </a:xfrm>
        </p:grpSpPr>
        <p:sp>
          <p:nvSpPr>
            <p:cNvPr id="32" name="TextBox 32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what we need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566809" y="2171700"/>
            <a:ext cx="7680239" cy="131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HK Grotesk Bold Bold"/>
              </a:rPr>
              <a:t>Further guidance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HK Grotesk Light"/>
              </a:rPr>
              <a:t>Advisory panel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66809" y="3848100"/>
            <a:ext cx="7680239" cy="195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HK Grotesk Bold Bold"/>
              </a:rPr>
              <a:t>Pilot population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HK Grotesk Light"/>
              </a:rPr>
              <a:t>Test platform's efficacy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HK Grotesk Light"/>
              </a:rPr>
              <a:t>Obtain feedback and scale up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66809" y="6057900"/>
            <a:ext cx="7680239" cy="195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HK Grotesk Bold Bold"/>
              </a:rPr>
              <a:t>Software engineers/developers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HK Grotesk Light"/>
              </a:rPr>
              <a:t>Design and flesh out platform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HK Grotesk Light"/>
              </a:rPr>
              <a:t>Create Android version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17456" y="8304388"/>
            <a:ext cx="1601125" cy="1007335"/>
            <a:chOff x="0" y="0"/>
            <a:chExt cx="1946887" cy="122486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648596" y="8452284"/>
            <a:ext cx="1562578" cy="958416"/>
            <a:chOff x="0" y="0"/>
            <a:chExt cx="13879423" cy="851302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658081" y="8497983"/>
            <a:ext cx="1460500" cy="455516"/>
            <a:chOff x="0" y="1460104"/>
            <a:chExt cx="1947333" cy="1265756"/>
          </a:xfrm>
        </p:grpSpPr>
        <p:sp>
          <p:nvSpPr>
            <p:cNvPr id="42" name="TextBox 42"/>
            <p:cNvSpPr txBox="1"/>
            <p:nvPr/>
          </p:nvSpPr>
          <p:spPr>
            <a:xfrm>
              <a:off x="0" y="1544759"/>
              <a:ext cx="1947333" cy="1181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>
                  <a:solidFill>
                    <a:srgbClr val="58277D"/>
                  </a:solidFill>
                  <a:latin typeface="Lovelo Bold"/>
                </a:rPr>
                <a:t>4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566809" y="8191500"/>
            <a:ext cx="7680239" cy="131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HK Grotesk Bold Bold"/>
              </a:rPr>
              <a:t>Funding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HK Grotesk Light"/>
              </a:rPr>
              <a:t>Finance additional development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FBD959-0F7F-4C55-8308-A0D0C138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675" y="-35203"/>
            <a:ext cx="5406325" cy="1032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4893" y="4434410"/>
            <a:ext cx="12019997" cy="3069397"/>
            <a:chOff x="0" y="0"/>
            <a:chExt cx="16026663" cy="4092529"/>
          </a:xfrm>
        </p:grpSpPr>
        <p:sp>
          <p:nvSpPr>
            <p:cNvPr id="3" name="TextBox 3"/>
            <p:cNvSpPr txBox="1"/>
            <p:nvPr/>
          </p:nvSpPr>
          <p:spPr>
            <a:xfrm>
              <a:off x="0" y="1933212"/>
              <a:ext cx="16026663" cy="21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9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026663" cy="127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34"/>
                </a:lnSpc>
              </a:pPr>
              <a:r>
                <a:rPr lang="en-US" sz="6027" spc="602">
                  <a:solidFill>
                    <a:srgbClr val="000000"/>
                  </a:solidFill>
                  <a:latin typeface="Roboto Bold"/>
                </a:rPr>
                <a:t>THANK YOU FOR LISTENING!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66189" y="-144637"/>
            <a:ext cx="10786223" cy="10576274"/>
            <a:chOff x="0" y="0"/>
            <a:chExt cx="14381630" cy="1410169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7042815"/>
              <a:ext cx="12363028" cy="705888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4026"/>
            <a:stretch>
              <a:fillRect/>
            </a:stretch>
          </p:blipFill>
          <p:spPr>
            <a:xfrm>
              <a:off x="2018602" y="0"/>
              <a:ext cx="12363028" cy="7058883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34891" y="0"/>
            <a:ext cx="5653109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426</Words>
  <Application>Microsoft Office PowerPoint</Application>
  <PresentationFormat>Custom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Bebas Neue</vt:lpstr>
      <vt:lpstr>Lovelo</vt:lpstr>
      <vt:lpstr>Lovelo Bold</vt:lpstr>
      <vt:lpstr>Roboto Bold</vt:lpstr>
      <vt:lpstr>HK Grotesk Bold Bold</vt:lpstr>
      <vt:lpstr>Calibri</vt:lpstr>
      <vt:lpstr>Arial</vt:lpstr>
      <vt:lpstr>Open Sans Light</vt:lpstr>
      <vt:lpstr>HK Grotesk Bold</vt:lpstr>
      <vt:lpstr>Clear Sans Regular Bold</vt:lpstr>
      <vt:lpstr>HK Grotesk Light</vt:lpstr>
      <vt:lpstr>Clear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MotherBear</dc:title>
  <cp:lastModifiedBy>Morgan, Lorena Joyce</cp:lastModifiedBy>
  <cp:revision>2</cp:revision>
  <dcterms:created xsi:type="dcterms:W3CDTF">2006-08-16T00:00:00Z</dcterms:created>
  <dcterms:modified xsi:type="dcterms:W3CDTF">2021-09-26T02:28:05Z</dcterms:modified>
  <dc:identifier>DAEq9WhIois</dc:identifier>
</cp:coreProperties>
</file>